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4630400" cy="8229600"/>
  <p:notesSz cx="8229600" cy="14630400"/>
  <p:embeddedFontLst>
    <p:embeddedFont>
      <p:font typeface="Instrument Sans Semi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strument Sans Medium" panose="020B0604020202020204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330" y="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5D8E7-9734-4F9F-B9CA-107CDB31D3D6}" type="datetimeFigureOut">
              <a:rPr lang="ru-RU" smtClean="0"/>
              <a:t>19.03.2026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3CBB5-8CAE-4D5A-8D64-09D10C6538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18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45976"/>
            <a:ext cx="674572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Изменения в ФССП 2026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94917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Существенные изменения федеральных стандартов спортивной подготовки для видов спорта, развивающихся в спортивных школах Новосибирской области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38493" y="773073"/>
            <a:ext cx="3943469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Обзор изменений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6038493" y="1430536"/>
            <a:ext cx="8039814" cy="1424226"/>
          </a:xfrm>
          <a:prstGeom prst="roundRect">
            <a:avLst>
              <a:gd name="adj" fmla="val 9968"/>
            </a:avLst>
          </a:prstGeom>
          <a:solidFill>
            <a:srgbClr val="CEE6FD"/>
          </a:solidFill>
          <a:ln/>
        </p:spPr>
      </p:sp>
      <p:sp>
        <p:nvSpPr>
          <p:cNvPr id="5" name="Shape 2"/>
          <p:cNvSpPr/>
          <p:nvPr/>
        </p:nvSpPr>
        <p:spPr>
          <a:xfrm>
            <a:off x="6196132" y="1588175"/>
            <a:ext cx="473154" cy="473154"/>
          </a:xfrm>
          <a:prstGeom prst="roundRect">
            <a:avLst>
              <a:gd name="adj" fmla="val 19323699"/>
            </a:avLst>
          </a:prstGeom>
          <a:solidFill>
            <a:srgbClr val="84C1FA"/>
          </a:solidFill>
          <a:ln/>
        </p:spPr>
      </p:sp>
      <p:sp>
        <p:nvSpPr>
          <p:cNvPr id="7" name="Text 3"/>
          <p:cNvSpPr/>
          <p:nvPr/>
        </p:nvSpPr>
        <p:spPr>
          <a:xfrm>
            <a:off x="6196132" y="2170986"/>
            <a:ext cx="1971675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Сроки реализации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196132" y="2483168"/>
            <a:ext cx="7724537" cy="213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Изменения продолжительности этапов подготовки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6038493" y="2964418"/>
            <a:ext cx="8039814" cy="1424226"/>
          </a:xfrm>
          <a:prstGeom prst="roundRect">
            <a:avLst>
              <a:gd name="adj" fmla="val 9968"/>
            </a:avLst>
          </a:prstGeom>
          <a:solidFill>
            <a:srgbClr val="CEE6FD"/>
          </a:solidFill>
          <a:ln/>
        </p:spPr>
      </p:sp>
      <p:sp>
        <p:nvSpPr>
          <p:cNvPr id="10" name="Shape 6"/>
          <p:cNvSpPr/>
          <p:nvPr/>
        </p:nvSpPr>
        <p:spPr>
          <a:xfrm>
            <a:off x="6196132" y="3122057"/>
            <a:ext cx="473154" cy="473154"/>
          </a:xfrm>
          <a:prstGeom prst="roundRect">
            <a:avLst>
              <a:gd name="adj" fmla="val 19323699"/>
            </a:avLst>
          </a:prstGeom>
          <a:solidFill>
            <a:srgbClr val="84C1FA"/>
          </a:solidFill>
          <a:ln/>
        </p:spPr>
      </p:sp>
      <p:sp>
        <p:nvSpPr>
          <p:cNvPr id="12" name="Text 7"/>
          <p:cNvSpPr/>
          <p:nvPr/>
        </p:nvSpPr>
        <p:spPr>
          <a:xfrm>
            <a:off x="6196132" y="3704868"/>
            <a:ext cx="2050733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Возраст спортсменов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6196132" y="4017050"/>
            <a:ext cx="7724537" cy="213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Корректировка возрастных требований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038493" y="4498300"/>
            <a:ext cx="8039814" cy="1424226"/>
          </a:xfrm>
          <a:prstGeom prst="roundRect">
            <a:avLst>
              <a:gd name="adj" fmla="val 9968"/>
            </a:avLst>
          </a:prstGeom>
          <a:solidFill>
            <a:srgbClr val="CEE6FD"/>
          </a:solidFill>
          <a:ln/>
        </p:spPr>
      </p:sp>
      <p:sp>
        <p:nvSpPr>
          <p:cNvPr id="15" name="Shape 10"/>
          <p:cNvSpPr/>
          <p:nvPr/>
        </p:nvSpPr>
        <p:spPr>
          <a:xfrm>
            <a:off x="6196132" y="4655939"/>
            <a:ext cx="473154" cy="473154"/>
          </a:xfrm>
          <a:prstGeom prst="roundRect">
            <a:avLst>
              <a:gd name="adj" fmla="val 19323699"/>
            </a:avLst>
          </a:prstGeom>
          <a:solidFill>
            <a:srgbClr val="84C1FA"/>
          </a:solidFill>
          <a:ln/>
        </p:spPr>
      </p:sp>
      <p:sp>
        <p:nvSpPr>
          <p:cNvPr id="17" name="Text 11"/>
          <p:cNvSpPr/>
          <p:nvPr/>
        </p:nvSpPr>
        <p:spPr>
          <a:xfrm>
            <a:off x="6196132" y="5238750"/>
            <a:ext cx="210585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Наполняемость групп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6196132" y="5550932"/>
            <a:ext cx="7724537" cy="213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Изменения минимального количества спортсменов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6038493" y="6032183"/>
            <a:ext cx="8039814" cy="1424226"/>
          </a:xfrm>
          <a:prstGeom prst="roundRect">
            <a:avLst>
              <a:gd name="adj" fmla="val 9968"/>
            </a:avLst>
          </a:prstGeom>
          <a:solidFill>
            <a:srgbClr val="CEE6FD"/>
          </a:solidFill>
          <a:ln/>
        </p:spPr>
      </p:sp>
      <p:sp>
        <p:nvSpPr>
          <p:cNvPr id="20" name="Shape 14"/>
          <p:cNvSpPr/>
          <p:nvPr/>
        </p:nvSpPr>
        <p:spPr>
          <a:xfrm>
            <a:off x="6196132" y="6189821"/>
            <a:ext cx="473154" cy="473154"/>
          </a:xfrm>
          <a:prstGeom prst="roundRect">
            <a:avLst>
              <a:gd name="adj" fmla="val 19323699"/>
            </a:avLst>
          </a:prstGeom>
          <a:solidFill>
            <a:srgbClr val="84C1FA"/>
          </a:solidFill>
          <a:ln/>
        </p:spPr>
      </p:sp>
      <p:sp>
        <p:nvSpPr>
          <p:cNvPr id="22" name="Text 15"/>
          <p:cNvSpPr/>
          <p:nvPr/>
        </p:nvSpPr>
        <p:spPr>
          <a:xfrm>
            <a:off x="6196132" y="6772632"/>
            <a:ext cx="1971675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Объем программы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6196132" y="7084814"/>
            <a:ext cx="7724537" cy="213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Корректировка часов и содержания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856" y="589240"/>
            <a:ext cx="10691217" cy="669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Спортивное оборудование и экипировка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49856" y="3536037"/>
            <a:ext cx="8351996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Изменения в ФССП произошли в части обеспечения спортивным оборудованием, инвентарем и экипировкой согласно приложениям № 10 и № 11.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749856" y="4718328"/>
            <a:ext cx="8351996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Спортивное оборудование, инвентарь и экипировка приобретаются по решению организации, реализующей программу спортивной подготовки, по согласованию с учредителем.</a:t>
            </a:r>
            <a:endParaRPr lang="en-US" sz="16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156" y="1789986"/>
            <a:ext cx="4255889" cy="5674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4382"/>
            <a:ext cx="6407944" cy="615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793790" y="192678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536496" y="583660"/>
            <a:ext cx="7226176" cy="1780161"/>
          </a:xfrm>
          <a:prstGeom prst="roundRect">
            <a:avLst>
              <a:gd name="adj" fmla="val 14924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261816" y="775632"/>
            <a:ext cx="31225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ru-RU" sz="2200" b="1" dirty="0" smtClean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Увеличение сроков реализации</a:t>
            </a:r>
            <a:endParaRPr lang="ru-RU" sz="2200" b="1" dirty="0">
              <a:solidFill>
                <a:srgbClr val="1E3063"/>
              </a:solidFill>
              <a:latin typeface="Instrument Sans Semi Bold" pitchFamily="34" charset="0"/>
              <a:ea typeface="Instrument Sans Semi Bold" pitchFamily="34" charset="-122"/>
              <a:cs typeface="Instrument Sans Semi Bold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02906" y="1399210"/>
            <a:ext cx="589335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850"/>
              </a:lnSpc>
            </a:pPr>
            <a:r>
              <a:rPr lang="ru-RU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Этапы спортивной подготовки продлены </a:t>
            </a:r>
            <a:endParaRPr lang="ru-RU" sz="1750" dirty="0" smtClean="0">
              <a:solidFill>
                <a:srgbClr val="1E3063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  <a:p>
            <a:pPr algn="ctr">
              <a:lnSpc>
                <a:spcPts val="2850"/>
              </a:lnSpc>
            </a:pPr>
            <a:r>
              <a:rPr lang="ru-RU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 </a:t>
            </a:r>
            <a:r>
              <a:rPr lang="ru-RU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следующим видам спорта:</a:t>
            </a:r>
          </a:p>
        </p:txBody>
      </p:sp>
      <p:sp>
        <p:nvSpPr>
          <p:cNvPr id="7" name="Shape 5"/>
          <p:cNvSpPr/>
          <p:nvPr/>
        </p:nvSpPr>
        <p:spPr>
          <a:xfrm>
            <a:off x="8375515" y="583660"/>
            <a:ext cx="5642042" cy="1780161"/>
          </a:xfrm>
          <a:prstGeom prst="roundRect">
            <a:avLst>
              <a:gd name="adj" fmla="val 14924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  <p:txBody>
          <a:bodyPr/>
          <a:lstStyle/>
          <a:p>
            <a:pPr>
              <a:lnSpc>
                <a:spcPts val="2850"/>
              </a:lnSpc>
            </a:pPr>
            <a:endParaRPr lang="ru-RU" dirty="0">
              <a:solidFill>
                <a:srgbClr val="1E3063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25870" y="2608601"/>
            <a:ext cx="3471892" cy="4669008"/>
          </a:xfrm>
          <a:prstGeom prst="roundRect">
            <a:avLst>
              <a:gd name="adj" fmla="val 11795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02906" y="3086824"/>
            <a:ext cx="201574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Автомобильный спорт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Баскетбол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Биатлон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Велосипедный спорт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Конный спорт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err="1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Кудо</a:t>
            </a:r>
            <a:endParaRPr lang="ru-RU" dirty="0" smtClean="0">
              <a:solidFill>
                <a:srgbClr val="1E306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Легкая атлетика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Лыжные гонки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Мотоциклетный спорт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Плавание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Прыжки на батуте</a:t>
            </a:r>
            <a:endParaRPr lang="ru-RU" dirty="0">
              <a:solidFill>
                <a:srgbClr val="1E306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348329" y="2642051"/>
            <a:ext cx="5669228" cy="4669009"/>
          </a:xfrm>
          <a:prstGeom prst="roundRect">
            <a:avLst>
              <a:gd name="adj" fmla="val 11795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188997" y="3118163"/>
            <a:ext cx="285045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Бадминтон</a:t>
            </a:r>
          </a:p>
          <a:p>
            <a:pPr>
              <a:lnSpc>
                <a:spcPts val="28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Бокс</a:t>
            </a:r>
          </a:p>
          <a:p>
            <a:pPr>
              <a:lnSpc>
                <a:spcPts val="28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Волейбол</a:t>
            </a:r>
          </a:p>
          <a:p>
            <a:pPr>
              <a:lnSpc>
                <a:spcPts val="2850"/>
              </a:lnSpc>
            </a:pPr>
            <a:r>
              <a:rPr lang="ru-RU" dirty="0" err="1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Муайтай</a:t>
            </a:r>
            <a:endParaRPr lang="ru-RU" dirty="0">
              <a:solidFill>
                <a:srgbClr val="1E3063"/>
              </a:solidFill>
              <a:latin typeface="Times New Roman" panose="02020603050405020304" pitchFamily="18" charset="0"/>
              <a:ea typeface="Instrument Sans Semi Bold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8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Пауэрлифтинг</a:t>
            </a:r>
          </a:p>
          <a:p>
            <a:pPr>
              <a:lnSpc>
                <a:spcPts val="28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Смешенное боевое единоборство (ММА)</a:t>
            </a:r>
          </a:p>
          <a:p>
            <a:pPr>
              <a:lnSpc>
                <a:spcPts val="28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Тхэквондо (ИТФ,МФТ)</a:t>
            </a:r>
          </a:p>
          <a:p>
            <a:pPr>
              <a:lnSpc>
                <a:spcPts val="28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Тяжелая атлетика</a:t>
            </a:r>
            <a:endParaRPr lang="en-US" dirty="0">
              <a:solidFill>
                <a:srgbClr val="1E3063"/>
              </a:solidFill>
              <a:latin typeface="Times New Roman" panose="02020603050405020304" pitchFamily="18" charset="0"/>
              <a:ea typeface="Instrument Sans Semi Bol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51084" y="6844903"/>
            <a:ext cx="589335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4338536" y="2608601"/>
            <a:ext cx="3424135" cy="4669009"/>
          </a:xfrm>
          <a:prstGeom prst="roundRect">
            <a:avLst>
              <a:gd name="adj" fmla="val 14924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419420" y="77000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200" b="1" dirty="0" smtClean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Сокращение сроков реализации</a:t>
            </a:r>
            <a:endParaRPr lang="en-US" sz="2200" b="1" dirty="0"/>
          </a:p>
        </p:txBody>
      </p:sp>
      <p:sp>
        <p:nvSpPr>
          <p:cNvPr id="21" name="Text 19"/>
          <p:cNvSpPr/>
          <p:nvPr/>
        </p:nvSpPr>
        <p:spPr>
          <a:xfrm>
            <a:off x="8375515" y="1473171"/>
            <a:ext cx="58934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850"/>
              </a:lnSpc>
            </a:pPr>
            <a:r>
              <a:rPr lang="ru-RU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Этапы спортивной подготовки </a:t>
            </a:r>
            <a:r>
              <a:rPr lang="ru-RU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сокращены </a:t>
            </a:r>
          </a:p>
          <a:p>
            <a:pPr algn="ctr">
              <a:lnSpc>
                <a:spcPts val="2850"/>
              </a:lnSpc>
            </a:pPr>
            <a:r>
              <a:rPr lang="ru-RU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</a:t>
            </a:r>
            <a:r>
              <a:rPr lang="ru-RU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 следующим видам спорта:</a:t>
            </a:r>
            <a:endParaRPr lang="ru-RU" sz="1750" dirty="0">
              <a:solidFill>
                <a:srgbClr val="1E3063"/>
              </a:solidFill>
              <a:latin typeface="Instrument Sans Medium" pitchFamily="34" charset="0"/>
              <a:ea typeface="Instrument Sans Medium" pitchFamily="34" charset="-122"/>
              <a:cs typeface="Instrument Sans Medium" pitchFamily="34" charset="-12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24193" y="2955490"/>
            <a:ext cx="2474563" cy="4042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50"/>
              </a:lnSpc>
            </a:pPr>
            <a:r>
              <a:rPr lang="ru-RU" dirty="0" smtClean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Регби</a:t>
            </a:r>
            <a:endParaRPr lang="ru-RU" dirty="0">
              <a:solidFill>
                <a:srgbClr val="1E3063"/>
              </a:solidFill>
              <a:latin typeface="Times New Roman" panose="02020603050405020304" pitchFamily="18" charset="0"/>
              <a:ea typeface="Instrument Sans Semi Bold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Самбо</a:t>
            </a: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Спортивная акробатика</a:t>
            </a: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Спортивная аэробика</a:t>
            </a: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Спортивная борьба</a:t>
            </a: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Спортивная гимнастика</a:t>
            </a: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Теннис</a:t>
            </a: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Триатлон</a:t>
            </a:r>
          </a:p>
          <a:p>
            <a:pPr>
              <a:lnSpc>
                <a:spcPts val="2750"/>
              </a:lnSpc>
            </a:pPr>
            <a:r>
              <a:rPr lang="ru-RU" dirty="0">
                <a:solidFill>
                  <a:srgbClr val="1E3063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Тхэквондо (ВТФ, ГТФ)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2167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Изменения возрастных требований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779395"/>
            <a:ext cx="1134070" cy="239565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41074" y="30062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Увеличился возраст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641074" y="3496627"/>
            <a:ext cx="619553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Компьютерный спорт, Конный спорт, Кудо, Сават, Спортивная гимнастика (этапы УТ и ССМ), Теннис, Тхэквондо (ИТФ, МФТ), Фигурное катание, Художественная гимнастика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5175052"/>
            <a:ext cx="1134070" cy="203275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41074" y="5401866"/>
            <a:ext cx="29003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Уменьшился возраст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641074" y="5892284"/>
            <a:ext cx="619553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Биатлон, Мотоциклетный спорт, Самбо, Смешанное боевое единоборство (ММА), Спортивная гимнастика (этап НП), Стрельба из лука, Тяжелая атлетика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54317"/>
            <a:ext cx="100749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Наполняемость и объем программы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316724"/>
            <a:ext cx="4196358" cy="2758559"/>
          </a:xfrm>
          <a:prstGeom prst="roundRect">
            <a:avLst>
              <a:gd name="adj" fmla="val 7400"/>
            </a:avLst>
          </a:prstGeom>
          <a:solidFill>
            <a:srgbClr val="CEE6FD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3543538"/>
            <a:ext cx="36873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Снизилась наполняемость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0604" y="4033957"/>
            <a:ext cx="37427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Бокс, Велосипедный спорт, Спортивная акробатика, Спортивная гимнастика, Тхэквондо ИТФ, Художественная гимнастика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3316724"/>
            <a:ext cx="4196358" cy="2758559"/>
          </a:xfrm>
          <a:prstGeom prst="roundRect">
            <a:avLst>
              <a:gd name="adj" fmla="val 7400"/>
            </a:avLst>
          </a:prstGeom>
          <a:solidFill>
            <a:srgbClr val="CEE6FD"/>
          </a:solidFill>
          <a:ln/>
        </p:spPr>
      </p:sp>
      <p:sp>
        <p:nvSpPr>
          <p:cNvPr id="7" name="Text 5"/>
          <p:cNvSpPr/>
          <p:nvPr/>
        </p:nvSpPr>
        <p:spPr>
          <a:xfrm>
            <a:off x="5443776" y="3543538"/>
            <a:ext cx="374273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Снижение объема программы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43776" y="4388287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Велосипедный спорт, Скалолазание, Триатлон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3316724"/>
            <a:ext cx="4196358" cy="2758559"/>
          </a:xfrm>
          <a:prstGeom prst="roundRect">
            <a:avLst>
              <a:gd name="adj" fmla="val 7400"/>
            </a:avLst>
          </a:prstGeom>
          <a:solidFill>
            <a:srgbClr val="CEE6FD"/>
          </a:solidFill>
          <a:ln/>
        </p:spPr>
      </p:sp>
      <p:sp>
        <p:nvSpPr>
          <p:cNvPr id="10" name="Text 8"/>
          <p:cNvSpPr/>
          <p:nvPr/>
        </p:nvSpPr>
        <p:spPr>
          <a:xfrm>
            <a:off x="9866948" y="354353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Увеличение объема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66948" y="4033957"/>
            <a:ext cx="374273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Мотоциклетный спорт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36779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Требования к квалификации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352324"/>
            <a:ext cx="350150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Ужесточились требования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15132" y="3845346"/>
            <a:ext cx="3501509" cy="2494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Биатлон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Бокс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Дзюдо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Тхэквондо ИТФ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Художественная гимнастика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4856321" y="3352324"/>
            <a:ext cx="31964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Снизились требования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856321" y="3933468"/>
            <a:ext cx="3501509" cy="1689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Компьютерный спорт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Самбо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Спортивная гимнастика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Теннис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43926" y="476778"/>
            <a:ext cx="4928473" cy="615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Новые виды спорта</a:t>
            </a:r>
            <a:endParaRPr lang="en-US" sz="3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67" y="1500664"/>
            <a:ext cx="4693087" cy="46930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9967" y="6407825"/>
            <a:ext cx="2714506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Автомобильный спорт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89967" y="6818590"/>
            <a:ext cx="6518196" cy="589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Разработаны минимальные требования для дисциплины «интерактивные гонки», которые не были предусмотрены ранее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237" y="1500664"/>
            <a:ext cx="4693087" cy="46930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22237" y="6407825"/>
            <a:ext cx="2464237" cy="3080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Гонки дронов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7422237" y="6818590"/>
            <a:ext cx="6518196" cy="884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Приказом Министерства спорта РФ от 29 сентября 2025 г. № 791 утвержден федеральный стандарт спортивной подготовки по виду спорта «гонки дронов (беспилотных воздушных судов)»</a:t>
            </a:r>
            <a:endParaRPr lang="en-US" sz="15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67239"/>
            <a:ext cx="705302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Важно для планирования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1816179"/>
            <a:ext cx="7556421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49710" y="1816179"/>
            <a:ext cx="121920" cy="1730812"/>
          </a:xfrm>
          <a:prstGeom prst="roundRect">
            <a:avLst>
              <a:gd name="adj" fmla="val 167442"/>
            </a:avLst>
          </a:prstGeom>
          <a:solidFill>
            <a:srgbClr val="84C1FA"/>
          </a:solidFill>
          <a:ln/>
        </p:spPr>
      </p:sp>
      <p:sp>
        <p:nvSpPr>
          <p:cNvPr id="6" name="Text 3"/>
          <p:cNvSpPr/>
          <p:nvPr/>
        </p:nvSpPr>
        <p:spPr>
          <a:xfrm>
            <a:off x="6628924" y="20734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Прогнозирование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628924" y="2563892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Необходимо учитывать изменения при прогнозировании исполнения государственного и муниципального задания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0190" y="3773805"/>
            <a:ext cx="7556421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49710" y="3773805"/>
            <a:ext cx="121920" cy="1730812"/>
          </a:xfrm>
          <a:prstGeom prst="roundRect">
            <a:avLst>
              <a:gd name="adj" fmla="val 167442"/>
            </a:avLst>
          </a:prstGeom>
          <a:solidFill>
            <a:srgbClr val="84C1FA"/>
          </a:solidFill>
          <a:ln/>
        </p:spPr>
      </p:sp>
      <p:sp>
        <p:nvSpPr>
          <p:cNvPr id="10" name="Text 7"/>
          <p:cNvSpPr/>
          <p:nvPr/>
        </p:nvSpPr>
        <p:spPr>
          <a:xfrm>
            <a:off x="6628924" y="4031099"/>
            <a:ext cx="31506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Переукомплектование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6628924" y="4521517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Изменения могут повлечь переукомплектовку учебно-тренировочных групп этапов спортивной подготовки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731431"/>
            <a:ext cx="7556421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49710" y="5731431"/>
            <a:ext cx="121920" cy="1730812"/>
          </a:xfrm>
          <a:prstGeom prst="roundRect">
            <a:avLst>
              <a:gd name="adj" fmla="val 167442"/>
            </a:avLst>
          </a:prstGeom>
          <a:solidFill>
            <a:srgbClr val="84C1FA"/>
          </a:solidFill>
          <a:ln/>
        </p:spPr>
      </p:sp>
      <p:sp>
        <p:nvSpPr>
          <p:cNvPr id="14" name="Text 11"/>
          <p:cNvSpPr/>
          <p:nvPr/>
        </p:nvSpPr>
        <p:spPr>
          <a:xfrm>
            <a:off x="6628924" y="598872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Контроль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628924" y="6479143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Требуется контроль за исполнением государственного и муниципального задания с учетом новых стандартов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382</Words>
  <Application>Microsoft Office PowerPoint</Application>
  <PresentationFormat>Произвольный</PresentationFormat>
  <Paragraphs>93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Instrument Sans Semi Bold</vt:lpstr>
      <vt:lpstr>Calibri</vt:lpstr>
      <vt:lpstr>Times New Roman</vt:lpstr>
      <vt:lpstr>Instrument Sans Medium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RCSP</cp:lastModifiedBy>
  <cp:revision>16</cp:revision>
  <dcterms:created xsi:type="dcterms:W3CDTF">2026-03-18T10:18:07Z</dcterms:created>
  <dcterms:modified xsi:type="dcterms:W3CDTF">2026-03-19T05:45:24Z</dcterms:modified>
</cp:coreProperties>
</file>